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5"/>
  </p:notesMasterIdLst>
  <p:sldIdLst>
    <p:sldId id="256" r:id="rId2"/>
    <p:sldId id="258" r:id="rId3"/>
    <p:sldId id="301" r:id="rId4"/>
    <p:sldId id="333" r:id="rId5"/>
    <p:sldId id="304" r:id="rId6"/>
    <p:sldId id="341" r:id="rId7"/>
    <p:sldId id="263" r:id="rId8"/>
    <p:sldId id="309" r:id="rId9"/>
    <p:sldId id="335" r:id="rId10"/>
    <p:sldId id="337" r:id="rId11"/>
    <p:sldId id="340" r:id="rId12"/>
    <p:sldId id="293" r:id="rId13"/>
    <p:sldId id="339" r:id="rId14"/>
    <p:sldId id="265" r:id="rId15"/>
    <p:sldId id="292" r:id="rId16"/>
    <p:sldId id="338" r:id="rId17"/>
    <p:sldId id="266" r:id="rId18"/>
    <p:sldId id="269" r:id="rId19"/>
    <p:sldId id="317" r:id="rId20"/>
    <p:sldId id="326" r:id="rId21"/>
    <p:sldId id="327" r:id="rId22"/>
    <p:sldId id="312" r:id="rId23"/>
    <p:sldId id="313" r:id="rId24"/>
    <p:sldId id="342" r:id="rId25"/>
    <p:sldId id="343" r:id="rId26"/>
    <p:sldId id="344" r:id="rId27"/>
    <p:sldId id="291" r:id="rId28"/>
    <p:sldId id="311" r:id="rId29"/>
    <p:sldId id="319" r:id="rId30"/>
    <p:sldId id="330" r:id="rId31"/>
    <p:sldId id="318" r:id="rId32"/>
    <p:sldId id="336" r:id="rId33"/>
    <p:sldId id="315" r:id="rId34"/>
    <p:sldId id="303" r:id="rId35"/>
    <p:sldId id="316" r:id="rId36"/>
    <p:sldId id="325" r:id="rId37"/>
    <p:sldId id="346" r:id="rId38"/>
    <p:sldId id="324" r:id="rId39"/>
    <p:sldId id="331" r:id="rId40"/>
    <p:sldId id="332" r:id="rId41"/>
    <p:sldId id="347" r:id="rId42"/>
    <p:sldId id="321" r:id="rId43"/>
    <p:sldId id="34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, Leonard (LLU)" initials="BL(" lastIdx="0" clrIdx="0">
    <p:extLst>
      <p:ext uri="{19B8F6BF-5375-455C-9EA6-DF929625EA0E}">
        <p15:presenceInfo xmlns:p15="http://schemas.microsoft.com/office/powerpoint/2012/main" userId="S-1-5-21-4043054518-770244671-2511671820-3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066" autoAdjust="0"/>
  </p:normalViewPr>
  <p:slideViewPr>
    <p:cSldViewPr snapToGrid="0">
      <p:cViewPr varScale="1">
        <p:scale>
          <a:sx n="54" d="100"/>
          <a:sy n="5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18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2B24-6BFF-442B-A082-EEC8A83BBD4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2C4F-2444-4B5D-BEAD-7508F925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F9DE-419C-4B9D-8429-78442349142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62796"/>
            <a:ext cx="9144000" cy="17557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Evolution and Modern </a:t>
            </a:r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olecular </a:t>
            </a:r>
            <a:r>
              <a:rPr lang="en-US" sz="4000" b="1" dirty="0">
                <a:solidFill>
                  <a:srgbClr val="FFFF00"/>
                </a:solidFill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</a:rPr>
              <a:t>iology </a:t>
            </a:r>
            <a:r>
              <a:rPr lang="en-US" sz="4000" b="1" dirty="0">
                <a:solidFill>
                  <a:srgbClr val="FFFF00"/>
                </a:solidFill>
              </a:rPr>
              <a:t>E</a:t>
            </a:r>
            <a:r>
              <a:rPr lang="en-US" sz="4000" b="1" dirty="0" smtClean="0">
                <a:solidFill>
                  <a:srgbClr val="FFFF00"/>
                </a:solidFill>
              </a:rPr>
              <a:t>vidence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672648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Leonard Brand, PhD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Professor of Biology and Paleontology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Department of Earth and Biological Sciences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Loma Linda University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14338"/>
            <a:ext cx="110299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Problems for Darwinian theory of random mutation and natural selection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Problems are rapidly increasing, especially from advances in molecular biology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71500"/>
            <a:ext cx="11587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# 1 – what is junk DNA?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About 98% of human DNA is called “silent DNA” because it does not produce protein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This has been interpreted as junk DNA – functionless remnants of evolution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This DNA is needed as a resource for making new </a:t>
            </a:r>
            <a:r>
              <a:rPr lang="en-US" sz="2800" dirty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enes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the percent 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“junk DNA”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organism complexity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056447"/>
            <a:ext cx="8588031" cy="4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percent of “junk DNA” is proportional to organism complexity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the “junk DNA” seems to be involved in producing that complexity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4" y="2014538"/>
            <a:ext cx="8624160" cy="46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Former: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Junk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– functionless genetic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98% of human DNA is junk with no function –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remnants of evolutionary history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Current: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Serious challenges to junk DNA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8" y="2900379"/>
            <a:ext cx="7206001" cy="37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89" y="324939"/>
            <a:ext cx="112340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2012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massive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 Project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Nature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489 (7414): 45-113, September </a:t>
            </a:r>
            <a:r>
              <a:rPr lang="en-US" sz="2000" dirty="0" smtClean="0">
                <a:solidFill>
                  <a:schemeClr val="bg1"/>
                </a:solidFill>
              </a:rPr>
              <a:t>6, 2012.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or most “junk DNA” is regulatory DNA, controlling the protein-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coding DNA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59" y="2143464"/>
            <a:ext cx="4027129" cy="4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“Junk DNA” is no longer even a useful concept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supposed junk DNA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our protein-coding DNA will make a human, a chimpanzee, or a mouse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141651"/>
            <a:ext cx="114430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# 2</a:t>
            </a:r>
          </a:p>
          <a:p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life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ancestry of all genes and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organisms)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is facing serious setbacks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83" y="2428877"/>
            <a:ext cx="4985289" cy="42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470263"/>
            <a:ext cx="11443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Darwinian understanding of macroevolution requires that all new features arise by a long, gradual series of small changes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life is claimed to be a record of this series of changes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43163"/>
            <a:ext cx="4935284" cy="42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" y="126066"/>
            <a:ext cx="11443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ORFan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(orphan genes) – genes that seem to just appear with no evolutionary ancestry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– 20% of genes are orphan genes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1,000 of these in humans alone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are very important; one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is responsible for the large human brain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79" y="2457450"/>
            <a:ext cx="4659963" cy="4234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925" y="5329237"/>
            <a:ext cx="3054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(OG – orphan gene)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11" y="202509"/>
            <a:ext cx="114824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scientific advance</a:t>
            </a:r>
          </a:p>
          <a:p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(mid-1800’s)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 unknown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Genetics still decades in the future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Neo-Darwinian Synthesis  (the Modern Synthesis)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1930’s and 1940’s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Synthesis of population biology, genetics, mathematical biology, and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paleontology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 still in the future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since the 1950’s;  rapid growth recently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56" y="209862"/>
            <a:ext cx="566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Problem # 3: Epigenetics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956" y="905031"/>
            <a:ext cx="109578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Epigenetics is a management system that determines how to use the DNA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Sensors in the cell detect environmental factors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Places chemical tags on the DNA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(the little pink tags)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They turn genes on and off, without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hanging the information in DNA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2" y="3024854"/>
            <a:ext cx="5038725" cy="36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6" y="209862"/>
            <a:ext cx="207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Epigenetics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705" y="1319134"/>
            <a:ext cx="4931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Epigenetic effects can last for several generations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1620774"/>
            <a:ext cx="54864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 cave fish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did they become blind?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Old explanation –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destroyed sight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 cave fish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did they become blind?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Old explanation –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destroyed sight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New explanation – epigenetics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Their eye genes are intact, but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turned off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changes in the DNA    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7867" y="2254127"/>
            <a:ext cx="6652008" cy="301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485775"/>
            <a:ext cx="10915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Epigenetics is a problem for Darwinism, because: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Epigenetic environmental influences initiate changes that are: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     </a:t>
            </a:r>
            <a:r>
              <a:rPr lang="en-US" sz="2800" dirty="0" smtClean="0">
                <a:solidFill>
                  <a:schemeClr val="bg1"/>
                </a:solidFill>
              </a:rPr>
              <a:t>Beneficial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     Inheritable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     Non-random	</a:t>
            </a:r>
          </a:p>
        </p:txBody>
      </p:sp>
    </p:spTree>
    <p:extLst>
      <p:ext uri="{BB962C8B-B14F-4D97-AF65-F5344CB8AC3E}">
        <p14:creationId xmlns:p14="http://schemas.microsoft.com/office/powerpoint/2010/main" val="215319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485775"/>
            <a:ext cx="10915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Epigenetics is a problem for Darwinism, because: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Epigenetic environmental influences initiate changes that are: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     </a:t>
            </a:r>
            <a:r>
              <a:rPr lang="en-US" sz="2800" dirty="0" smtClean="0">
                <a:solidFill>
                  <a:schemeClr val="bg1"/>
                </a:solidFill>
              </a:rPr>
              <a:t>Beneficial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     Inheritable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     Non-random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How can this happen unless there is, somehow, intelligent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awareness behind the design of this system?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665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557213"/>
            <a:ext cx="11244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Problem # 4: Other new insights from molecular biology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Darwinian random mutations and natural selection don’t work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New genetic information must arise some other way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4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Modern Evolutionary Synthesis included an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hoc assumption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 of hereditary variation.”	Shapiro p. 142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requires great faith to believe that a process of random, accidental genome change could serve this function” (adaptation).	Shapiro p. 134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“hereditary change results from . . . 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cell processes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a series of random accidents.” 	Shapiro p. 129 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genetic engineering – “cells are now reasonably seen to operate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teleologically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(with purpose): their goals are survival, growth, and reproduction.”	Shapiro p. 137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Shapiro. 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Evolution: A View from the 21</a:t>
            </a:r>
            <a:r>
              <a:rPr lang="en-US" sz="28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these “new evolutionists” explain the evolution process?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ctive cell processes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not random accidents 	Shapiro p. 129 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genetic engineering – cells have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survival, growth, and reproduction.”	Shapiro p. 137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complex biochemistry in the cell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“decides”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interpret the DNA.</a:t>
            </a:r>
          </a:p>
          <a:p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are not the source of genetic change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7" y="2217703"/>
            <a:ext cx="3646167" cy="3707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82" y="974690"/>
            <a:ext cx="7515935" cy="56953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7007" y="2217703"/>
            <a:ext cx="3646167" cy="370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007" y="2217703"/>
            <a:ext cx="3646167" cy="370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7007" y="357188"/>
            <a:ext cx="402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 analogy to illustrate these new insights in molecular genetics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72" y="759721"/>
            <a:ext cx="11756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 now that we didn’t know a few decades ago?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– last 5 to 10 years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and spectacular advance in genetics and molecular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4" y="542051"/>
            <a:ext cx="7515935" cy="5695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986713" y="1841956"/>
            <a:ext cx="4205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Organisms have “stand-by” genetic information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Potential for change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819329" y="2965341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2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453" y="271305"/>
            <a:ext cx="1129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Stand-by genetic information – example: genetic variability in dogs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" y="1065987"/>
            <a:ext cx="11335761" cy="55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7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453" y="271305"/>
            <a:ext cx="1129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Dogs were created with enormous genetic variability:  Cats have much less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7" y="1069331"/>
            <a:ext cx="11328931" cy="55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5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06" y="233317"/>
            <a:ext cx="7128182" cy="6467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" y="471488"/>
            <a:ext cx="3857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If random mutations (random damage) do occur, what is the most likely result?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72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85738"/>
            <a:ext cx="1060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Macroevolution: is it just an accumulation of microevolution over time?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851833"/>
            <a:ext cx="11679793" cy="58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47513"/>
            <a:ext cx="1141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molecular evidence is pushing micro and macroevolution apart.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Macroevolution is a different process: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just accumulated microevolution over time 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6" y="1532508"/>
            <a:ext cx="10457241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7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9" y="114300"/>
            <a:ext cx="10901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Problem # 5: </a:t>
            </a:r>
            <a:r>
              <a:rPr lang="en-US" sz="2800" dirty="0" smtClean="0">
                <a:solidFill>
                  <a:schemeClr val="bg1"/>
                </a:solidFill>
              </a:rPr>
              <a:t>Micro and macroevolution challenge naturalism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Microevolution:  Rapid, and more than a naturalistic processes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99295"/>
            <a:ext cx="10477500" cy="52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8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8" y="285750"/>
            <a:ext cx="108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And, macroevolution theory is collapsing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" y="980420"/>
            <a:ext cx="11479100" cy="57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470263"/>
            <a:ext cx="1144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evolutionary scientists responding to these challenges?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360" y="4970561"/>
            <a:ext cx="289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 junk DNA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9674" y="2133582"/>
            <a:ext cx="239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Orphan genes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360" y="5453986"/>
            <a:ext cx="203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Epigenetics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2" y="2646010"/>
            <a:ext cx="2668405" cy="2022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31057" y="2133581"/>
            <a:ext cx="281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Failure of </a:t>
            </a:r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arwinism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" y="3284990"/>
            <a:ext cx="2968874" cy="1601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61" y="2646010"/>
            <a:ext cx="2410201" cy="218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5" y="3102621"/>
            <a:ext cx="2414836" cy="22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118" y="1256330"/>
            <a:ext cx="523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Epigenetics minimized or ignored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Orphan genes not mentioned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740" y="1256329"/>
            <a:ext cx="5285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Epigenetics – the source of a new evolution theory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3" y="2605374"/>
            <a:ext cx="4990275" cy="4029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40" y="2605374"/>
            <a:ext cx="5248276" cy="3074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7389" y="181698"/>
            <a:ext cx="814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Two groups of current evolution textbooks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262" y="185739"/>
            <a:ext cx="1107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Explanation of figures used in this presentation: the role of worldviews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837547"/>
            <a:ext cx="11622449" cy="57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2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51149"/>
            <a:ext cx="111728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Macroevolution is facing increasingly serious challenges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Eminent evolutionists, primarily molecular biologists, are raising those challenges and rejecting Darwinian theory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So –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Why do evolutionary biologists seem to be more committed to their theory than ever?</a:t>
            </a:r>
          </a:p>
        </p:txBody>
      </p:sp>
    </p:spTree>
    <p:extLst>
      <p:ext uri="{BB962C8B-B14F-4D97-AF65-F5344CB8AC3E}">
        <p14:creationId xmlns:p14="http://schemas.microsoft.com/office/powerpoint/2010/main" val="4227913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51149"/>
            <a:ext cx="111728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Macroevolution is facing increasingly serious challenges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Eminent evolutionists, primarily molecular biologists, are raising those challenges and rejecting Darwinian theory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So –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Why do evolutionary biologists seem to be more committed to their theory than ever?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It is because of philosophy, not evidence  </a:t>
            </a:r>
          </a:p>
        </p:txBody>
      </p:sp>
    </p:spTree>
    <p:extLst>
      <p:ext uri="{BB962C8B-B14F-4D97-AF65-F5344CB8AC3E}">
        <p14:creationId xmlns:p14="http://schemas.microsoft.com/office/powerpoint/2010/main" val="1062363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06" y="20293"/>
            <a:ext cx="10487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Darwinian theory is collapsing, largely from the molecular challenges.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Hard-line Darwinists are relying on commitment to their naturalistic philosophy (worldview)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6" y="1405288"/>
            <a:ext cx="10756457" cy="53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0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963" y="1143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Conclusions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1100138"/>
            <a:ext cx="10887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Darwinian theory of evolution through random mutations and natural selection is facing deadly challenges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There is a growing conflict within science, between </a:t>
            </a:r>
            <a:r>
              <a:rPr lang="en-US" sz="2800" dirty="0" err="1" smtClean="0">
                <a:solidFill>
                  <a:schemeClr val="bg1"/>
                </a:solidFill>
              </a:rPr>
              <a:t>hard-line</a:t>
            </a:r>
            <a:r>
              <a:rPr lang="en-US" sz="2800" dirty="0" smtClean="0">
                <a:solidFill>
                  <a:schemeClr val="bg1"/>
                </a:solidFill>
              </a:rPr>
              <a:t> Darwinists and the “new evolutionists” who recognize the collapse of Darwinism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Creationists have increasing reasons to be confident of the literal creation of life forms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God loves all persons. 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Be respectful </a:t>
            </a:r>
            <a:r>
              <a:rPr lang="en-US" sz="2800" dirty="0" smtClean="0">
                <a:solidFill>
                  <a:schemeClr val="bg1"/>
                </a:solidFill>
              </a:rPr>
              <a:t>of those we disagree with, even though we reject their beliefs about origins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5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84" y="951737"/>
            <a:ext cx="404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Microevolution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Adaptation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Changes within a species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1333" y="951128"/>
            <a:ext cx="4994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Macroevolution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Evolution of new major groups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of organisms – Orders, Classes,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Phyla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184" y="154433"/>
            <a:ext cx="51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DEFINITIONS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3" y="3564456"/>
            <a:ext cx="3635183" cy="1451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75" y="5161980"/>
            <a:ext cx="4141493" cy="1477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46" y="2804154"/>
            <a:ext cx="4474118" cy="3834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594" y="2733459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same lizard species: different environments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63" y="258630"/>
            <a:ext cx="404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Microevolution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Adaptation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Changes within a species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183" y="238207"/>
            <a:ext cx="4994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Macroevolution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Evolution of new major groups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of organisms – Orders, Classes,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Phyla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63" y="4586287"/>
            <a:ext cx="5100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Microevolution is compatible with creation – it is adaptations since the creation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225" y="458628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Macroevolution is contrary to biblical creation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54" y="1772212"/>
            <a:ext cx="3151071" cy="2700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7" y="2003646"/>
            <a:ext cx="2782997" cy="1111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49" y="3340184"/>
            <a:ext cx="2862263" cy="1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microevolution work?  What is the process?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evolution theory: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hese two concepts are the core of Neo-Darwinism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Darwinian theory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process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Nowhere in the process can there be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what would be beneficial to the organism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natural selection (a naturalistic process)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determines which random change will succeed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3" y="4105932"/>
            <a:ext cx="4041648" cy="161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4095962"/>
            <a:ext cx="4552951" cy="16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Darwinian theory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process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Nowhere in the process can there be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what would be beneficial to the organism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 would imply creation or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intelligent design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3" y="1939326"/>
            <a:ext cx="4719774" cy="479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3513" y="43390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 analogy of evolution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1007</Words>
  <Application>Microsoft Office PowerPoint</Application>
  <PresentationFormat>Widescreen</PresentationFormat>
  <Paragraphs>229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Evolution and Modern Molecular Biology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Brand, Leonard (LLU)</dc:creator>
  <cp:lastModifiedBy>Brand, Leonard (LLU)</cp:lastModifiedBy>
  <cp:revision>185</cp:revision>
  <dcterms:created xsi:type="dcterms:W3CDTF">2015-07-06T23:59:33Z</dcterms:created>
  <dcterms:modified xsi:type="dcterms:W3CDTF">2016-11-30T18:00:41Z</dcterms:modified>
</cp:coreProperties>
</file>